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8" r:id="rId4"/>
    <p:sldId id="257" r:id="rId5"/>
    <p:sldId id="27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68" r:id="rId18"/>
    <p:sldId id="269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3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D620-985E-4DD2-BE31-C574D2457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FD77C-9A59-4DD3-BB98-6B27A983B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054CD-2E4B-41E8-9CD5-FE6C1BE1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5A996-33F7-4544-9A9E-E5EE96FA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5891C-2219-4328-91DA-7DAB80ED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FF36-98CB-451D-A856-334402B9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55376-13C9-40FE-8269-8CB0BF1A8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994A7-7C94-45D3-9774-B841C03B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26CC8-1805-4F0A-807A-CE55F9F77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19ED-14BD-4475-8207-CB3EC429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1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7FDC1-1B50-4122-9990-564C40AA4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7ED97-7A62-45E6-A2A6-849E148E5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51861-8928-4913-9AA0-CA85AAA2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03041-9F50-454E-B6DB-4F03CDE8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0AD4-5729-48A9-B739-B12490E8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5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BF8F-E967-48EA-B6F6-68D7BAD2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B39DA-99F0-4EA0-BE31-298E02578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64D05-0BF1-49FC-89A8-073998E6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C70EB-C7FB-4D7F-BAC8-D7881A43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B0D0C-8A97-41DD-B32E-C6F11658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8BE8-FF38-4155-8AD9-01DC730F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2E444-5C99-4A98-B627-F4F47F942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EECF4-1AE6-4003-BF9F-74A0D21E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7512-EA8D-48F9-9175-1EA39BE8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874EE-E149-4097-9056-2164C1F1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4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410F-2814-4BE2-BCC0-B10478FC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E8A1D-F65F-4D9A-A4A6-E4BAB1FD3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4E010-9726-4C7F-A2AC-737EFC931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121E9-DB99-494E-B3BC-30A0C2C3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01113-97A8-48B5-BF10-07226B89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595D2-CCB3-4578-9D43-F18C8E77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9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E380-A080-459F-906C-F95F179F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1C2AF-1552-4FB4-949F-C4136F947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0D7B0-6D88-466D-B9BB-6D8D01BB9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00531-4DF2-4614-8DF5-D3D1A19AC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984D-A905-406D-B99C-3906D5C93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D1493-1FD9-4003-8752-9AC27595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E9A31-D13C-4625-9A5A-D7AB9284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E7BB49-09EF-4C4F-AAA7-60574695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D530-C848-4318-A178-F052B8F9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9406B-1EAC-43B2-805A-AFBD47AA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8BA2C-4F95-4CEE-A0D1-7B029A86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3F9B4-C2B0-4604-8E6E-0B0BCF2C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1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B1DEB-172E-46FE-91E2-41229DA5F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C0C2-0C78-4EAA-A1A4-883AF16AD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A3B32-CE3B-428D-9DAC-96019157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D511-D9C8-499E-BE27-56F2DD49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934B-E456-4847-A822-B692DC4D4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E8D45-0E53-4F69-8706-E778601F1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F3ECB-9226-4426-B457-230F2347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6D073-99E0-4F70-9458-E1FA6112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3A37C-4A74-4DE8-ABDA-4C9A9F08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1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B60E-631B-4F0B-9BBD-473CED84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5F2A7-12E1-46A0-99D4-772021EBF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43411-5968-4475-AEED-230117503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DA7B9-419B-428A-AB9B-091D562C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29FBD-644F-4FBE-A93D-0928A463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142E3-80BD-4F67-9299-8CC03AFA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5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5C996-87CA-48E3-B9A0-5BD3E973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5EE6C-88F4-4466-A5EA-4242D0D57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131F4-05F7-44B0-9D79-E47B97D9A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9DEA7-0AC2-443D-B236-F6AB111BE702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CA3CB-F68E-466B-9711-0236B75FF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A0E66-BED4-425A-BD06-24947E3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D457C-4746-4739-8E4F-9434D82FA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6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5603-8A90-40A2-BD11-C584A98C9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BC4F4-C3FE-4EA6-8EBC-ED83656F20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Assignment Three</a:t>
            </a:r>
          </a:p>
        </p:txBody>
      </p:sp>
    </p:spTree>
    <p:extLst>
      <p:ext uri="{BB962C8B-B14F-4D97-AF65-F5344CB8AC3E}">
        <p14:creationId xmlns:p14="http://schemas.microsoft.com/office/powerpoint/2010/main" val="9607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3_InitMemory_01">
            <a:hlinkClick r:id="" action="ppaction://media"/>
            <a:extLst>
              <a:ext uri="{FF2B5EF4-FFF2-40B4-BE49-F238E27FC236}">
                <a16:creationId xmlns:a16="http://schemas.microsoft.com/office/drawing/2014/main" id="{E5D86C0C-4C5D-48D9-AFAB-6EFBDB7970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45"/>
          <a:stretch/>
        </p:blipFill>
        <p:spPr>
          <a:xfrm>
            <a:off x="0" y="12700"/>
            <a:ext cx="12192276" cy="6553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C15A9-FF0F-4F8B-9A84-0FF0130B87F1}"/>
              </a:ext>
            </a:extLst>
          </p:cNvPr>
          <p:cNvSpPr txBox="1"/>
          <p:nvPr/>
        </p:nvSpPr>
        <p:spPr>
          <a:xfrm>
            <a:off x="0" y="0"/>
            <a:ext cx="55678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Initialize the data members, memory space</a:t>
            </a:r>
          </a:p>
        </p:txBody>
      </p:sp>
    </p:spTree>
    <p:extLst>
      <p:ext uri="{BB962C8B-B14F-4D97-AF65-F5344CB8AC3E}">
        <p14:creationId xmlns:p14="http://schemas.microsoft.com/office/powerpoint/2010/main" val="290580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4_Reset_01">
            <a:hlinkClick r:id="" action="ppaction://media"/>
            <a:extLst>
              <a:ext uri="{FF2B5EF4-FFF2-40B4-BE49-F238E27FC236}">
                <a16:creationId xmlns:a16="http://schemas.microsoft.com/office/drawing/2014/main" id="{6D986479-F6C9-462A-9066-A02DF4EA8A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629"/>
          <a:stretch/>
        </p:blipFill>
        <p:spPr>
          <a:xfrm>
            <a:off x="0" y="0"/>
            <a:ext cx="12192276" cy="65405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F4A16-F1ED-4BCD-B062-4C78624AF7E5}"/>
              </a:ext>
            </a:extLst>
          </p:cNvPr>
          <p:cNvSpPr txBox="1"/>
          <p:nvPr/>
        </p:nvSpPr>
        <p:spPr>
          <a:xfrm>
            <a:off x="0" y="0"/>
            <a:ext cx="323543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Reset the data members</a:t>
            </a:r>
          </a:p>
        </p:txBody>
      </p:sp>
    </p:spTree>
    <p:extLst>
      <p:ext uri="{BB962C8B-B14F-4D97-AF65-F5344CB8AC3E}">
        <p14:creationId xmlns:p14="http://schemas.microsoft.com/office/powerpoint/2010/main" val="22304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w03_04_Reset_02">
            <a:hlinkClick r:id="" action="ppaction://media"/>
            <a:extLst>
              <a:ext uri="{FF2B5EF4-FFF2-40B4-BE49-F238E27FC236}">
                <a16:creationId xmlns:a16="http://schemas.microsoft.com/office/drawing/2014/main" id="{AD65FF98-3900-4357-8A99-A1EF05C5B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45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2D4B8C-B2FF-47EF-902B-47040490C3A2}"/>
              </a:ext>
            </a:extLst>
          </p:cNvPr>
          <p:cNvSpPr txBox="1"/>
          <p:nvPr/>
        </p:nvSpPr>
        <p:spPr>
          <a:xfrm>
            <a:off x="0" y="0"/>
            <a:ext cx="409663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Reset the data members. How?</a:t>
            </a:r>
          </a:p>
        </p:txBody>
      </p:sp>
    </p:spTree>
    <p:extLst>
      <p:ext uri="{BB962C8B-B14F-4D97-AF65-F5344CB8AC3E}">
        <p14:creationId xmlns:p14="http://schemas.microsoft.com/office/powerpoint/2010/main" val="275410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5_AddNode_01">
            <a:hlinkClick r:id="" action="ppaction://media"/>
            <a:extLst>
              <a:ext uri="{FF2B5EF4-FFF2-40B4-BE49-F238E27FC236}">
                <a16:creationId xmlns:a16="http://schemas.microsoft.com/office/drawing/2014/main" id="{8BEF7A00-B2DD-48EB-8CCD-8F56F0D84C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259"/>
          <a:stretch/>
        </p:blipFill>
        <p:spPr>
          <a:xfrm>
            <a:off x="0" y="0"/>
            <a:ext cx="12192276" cy="65659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B43DD-483F-4B86-B7B6-2FAC35FB530A}"/>
              </a:ext>
            </a:extLst>
          </p:cNvPr>
          <p:cNvSpPr txBox="1"/>
          <p:nvPr/>
        </p:nvSpPr>
        <p:spPr>
          <a:xfrm>
            <a:off x="0" y="0"/>
            <a:ext cx="19383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Add node - 01</a:t>
            </a:r>
          </a:p>
        </p:txBody>
      </p:sp>
    </p:spTree>
    <p:extLst>
      <p:ext uri="{BB962C8B-B14F-4D97-AF65-F5344CB8AC3E}">
        <p14:creationId xmlns:p14="http://schemas.microsoft.com/office/powerpoint/2010/main" val="221391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5_AddNode_02">
            <a:hlinkClick r:id="" action="ppaction://media"/>
            <a:extLst>
              <a:ext uri="{FF2B5EF4-FFF2-40B4-BE49-F238E27FC236}">
                <a16:creationId xmlns:a16="http://schemas.microsoft.com/office/drawing/2014/main" id="{AC142856-DCBB-4E66-8D36-DC8E35E519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45"/>
          <a:stretch/>
        </p:blipFill>
        <p:spPr>
          <a:xfrm>
            <a:off x="0" y="0"/>
            <a:ext cx="12192276" cy="6553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B7CA2-B8F4-417C-BDB3-C2A43B6FB57A}"/>
              </a:ext>
            </a:extLst>
          </p:cNvPr>
          <p:cNvSpPr txBox="1"/>
          <p:nvPr/>
        </p:nvSpPr>
        <p:spPr>
          <a:xfrm>
            <a:off x="0" y="0"/>
            <a:ext cx="19383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Add node - 02</a:t>
            </a:r>
          </a:p>
        </p:txBody>
      </p:sp>
    </p:spTree>
    <p:extLst>
      <p:ext uri="{BB962C8B-B14F-4D97-AF65-F5344CB8AC3E}">
        <p14:creationId xmlns:p14="http://schemas.microsoft.com/office/powerpoint/2010/main" val="107422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CD2CA5-CE9A-4618-9D48-14E9235C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Creation of a graph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B56610-FEE4-4481-9854-D8D4B1A35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First, create nodes</a:t>
            </a:r>
          </a:p>
          <a:p>
            <a:r>
              <a:rPr lang="en-US" dirty="0"/>
              <a:t>Second, create edges</a:t>
            </a:r>
          </a:p>
          <a:p>
            <a:endParaRPr lang="en-US" dirty="0"/>
          </a:p>
          <a:p>
            <a:r>
              <a:rPr lang="en-US" dirty="0"/>
              <a:t>Before an edge is created, the nodes connected by the edge must be created first.</a:t>
            </a:r>
          </a:p>
          <a:p>
            <a:endParaRPr lang="en-US" dirty="0"/>
          </a:p>
          <a:p>
            <a:r>
              <a:rPr lang="en-US" dirty="0"/>
              <a:t>After a node is created, its unique id is returned. We can use its id to create an edge.</a:t>
            </a:r>
          </a:p>
          <a:p>
            <a:r>
              <a:rPr lang="en-US" dirty="0"/>
              <a:t>After an edge is created, its unique id is returned. We can use its id to access its adjacent nodes.</a:t>
            </a:r>
          </a:p>
        </p:txBody>
      </p:sp>
    </p:spTree>
    <p:extLst>
      <p:ext uri="{BB962C8B-B14F-4D97-AF65-F5344CB8AC3E}">
        <p14:creationId xmlns:p14="http://schemas.microsoft.com/office/powerpoint/2010/main" val="52438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5_AddNode_03">
            <a:hlinkClick r:id="" action="ppaction://media"/>
            <a:extLst>
              <a:ext uri="{FF2B5EF4-FFF2-40B4-BE49-F238E27FC236}">
                <a16:creationId xmlns:a16="http://schemas.microsoft.com/office/drawing/2014/main" id="{FEC160FD-4647-42C2-A78C-6BAD564792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45"/>
          <a:stretch/>
        </p:blipFill>
        <p:spPr>
          <a:xfrm>
            <a:off x="0" y="0"/>
            <a:ext cx="12192276" cy="6553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F61D5-6DD4-4FCA-9070-A86D0DFAB281}"/>
              </a:ext>
            </a:extLst>
          </p:cNvPr>
          <p:cNvSpPr txBox="1"/>
          <p:nvPr/>
        </p:nvSpPr>
        <p:spPr>
          <a:xfrm>
            <a:off x="0" y="0"/>
            <a:ext cx="19383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Add node - 03</a:t>
            </a:r>
          </a:p>
        </p:txBody>
      </p:sp>
    </p:spTree>
    <p:extLst>
      <p:ext uri="{BB962C8B-B14F-4D97-AF65-F5344CB8AC3E}">
        <p14:creationId xmlns:p14="http://schemas.microsoft.com/office/powerpoint/2010/main" val="20917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5_AddNode_04">
            <a:hlinkClick r:id="" action="ppaction://media"/>
            <a:extLst>
              <a:ext uri="{FF2B5EF4-FFF2-40B4-BE49-F238E27FC236}">
                <a16:creationId xmlns:a16="http://schemas.microsoft.com/office/drawing/2014/main" id="{4A782B2D-CB98-46D3-828A-C669F2F4E9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45"/>
          <a:stretch/>
        </p:blipFill>
        <p:spPr>
          <a:xfrm>
            <a:off x="0" y="0"/>
            <a:ext cx="12192276" cy="6553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BE9D8-B84A-4858-BDCC-E2015292153C}"/>
              </a:ext>
            </a:extLst>
          </p:cNvPr>
          <p:cNvSpPr txBox="1"/>
          <p:nvPr/>
        </p:nvSpPr>
        <p:spPr>
          <a:xfrm>
            <a:off x="0" y="0"/>
            <a:ext cx="193835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Add node - 04</a:t>
            </a:r>
          </a:p>
        </p:txBody>
      </p:sp>
    </p:spTree>
    <p:extLst>
      <p:ext uri="{BB962C8B-B14F-4D97-AF65-F5344CB8AC3E}">
        <p14:creationId xmlns:p14="http://schemas.microsoft.com/office/powerpoint/2010/main" val="391948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5_AddNode_05">
            <a:hlinkClick r:id="" action="ppaction://media"/>
            <a:extLst>
              <a:ext uri="{FF2B5EF4-FFF2-40B4-BE49-F238E27FC236}">
                <a16:creationId xmlns:a16="http://schemas.microsoft.com/office/drawing/2014/main" id="{6E0D6593-51A7-43AD-9FAD-AB11E43B94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45"/>
          <a:stretch/>
        </p:blipFill>
        <p:spPr>
          <a:xfrm>
            <a:off x="0" y="0"/>
            <a:ext cx="12192276" cy="6553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A35B93-CB78-4049-87EE-39377FA231DD}"/>
              </a:ext>
            </a:extLst>
          </p:cNvPr>
          <p:cNvSpPr txBox="1"/>
          <p:nvPr/>
        </p:nvSpPr>
        <p:spPr>
          <a:xfrm>
            <a:off x="0" y="0"/>
            <a:ext cx="638161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Add node, return node number and edge number</a:t>
            </a:r>
          </a:p>
        </p:txBody>
      </p:sp>
    </p:spTree>
    <p:extLst>
      <p:ext uri="{BB962C8B-B14F-4D97-AF65-F5344CB8AC3E}">
        <p14:creationId xmlns:p14="http://schemas.microsoft.com/office/powerpoint/2010/main" val="3486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F51A-DDEC-4446-B675-C3DBF376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w03_06_ShowNode_02">
            <a:hlinkClick r:id="" action="ppaction://media"/>
            <a:extLst>
              <a:ext uri="{FF2B5EF4-FFF2-40B4-BE49-F238E27FC236}">
                <a16:creationId xmlns:a16="http://schemas.microsoft.com/office/drawing/2014/main" id="{DC32190F-FB1D-4C41-AB3F-64142EFA57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45"/>
          <a:stretch/>
        </p:blipFill>
        <p:spPr>
          <a:xfrm>
            <a:off x="0" y="0"/>
            <a:ext cx="12192276" cy="6553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454FA-5EAB-4A7D-A7D4-57AF9713ACB6}"/>
              </a:ext>
            </a:extLst>
          </p:cNvPr>
          <p:cNvSpPr txBox="1"/>
          <p:nvPr/>
        </p:nvSpPr>
        <p:spPr>
          <a:xfrm>
            <a:off x="0" y="0"/>
            <a:ext cx="242604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Show node(s) - 01</a:t>
            </a:r>
          </a:p>
        </p:txBody>
      </p:sp>
    </p:spTree>
    <p:extLst>
      <p:ext uri="{BB962C8B-B14F-4D97-AF65-F5344CB8AC3E}">
        <p14:creationId xmlns:p14="http://schemas.microsoft.com/office/powerpoint/2010/main" val="118623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4F99-18C1-4C92-A8FF-7FBCE67B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tutorial instructs you to create the following graph in a </a:t>
            </a:r>
            <a:r>
              <a:rPr lang="en-US" sz="4000"/>
              <a:t>step-by-step approach.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CD1AB-F4B1-47F7-A395-4CEB8008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97" y="1690688"/>
            <a:ext cx="9058940" cy="50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36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E7E9-1A64-4609-A766-8D7BFB7B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w03_06_ShowNode_03">
            <a:hlinkClick r:id="" action="ppaction://media"/>
            <a:extLst>
              <a:ext uri="{FF2B5EF4-FFF2-40B4-BE49-F238E27FC236}">
                <a16:creationId xmlns:a16="http://schemas.microsoft.com/office/drawing/2014/main" id="{256D0A82-EE80-4AED-A26E-2134929D2C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072"/>
          <a:stretch/>
        </p:blipFill>
        <p:spPr>
          <a:xfrm>
            <a:off x="0" y="-1"/>
            <a:ext cx="12192000" cy="65786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A06B9-5FFE-4348-A450-279553BCBE3D}"/>
              </a:ext>
            </a:extLst>
          </p:cNvPr>
          <p:cNvSpPr txBox="1"/>
          <p:nvPr/>
        </p:nvSpPr>
        <p:spPr>
          <a:xfrm>
            <a:off x="0" y="0"/>
            <a:ext cx="683591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Show node(s) – 02. Which plane? x-y plane? x-z? y-z?</a:t>
            </a:r>
          </a:p>
        </p:txBody>
      </p:sp>
    </p:spTree>
    <p:extLst>
      <p:ext uri="{BB962C8B-B14F-4D97-AF65-F5344CB8AC3E}">
        <p14:creationId xmlns:p14="http://schemas.microsoft.com/office/powerpoint/2010/main" val="142592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3F57-6AC0-4526-A73B-C0C6DD89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26AF-F1F8-4284-8355-AE583E467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354AE-EDDC-418A-842A-128A88B47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0" y="0"/>
            <a:ext cx="12192000" cy="657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DC651-EEB2-41A1-A768-030A6507AF09}"/>
              </a:ext>
            </a:extLst>
          </p:cNvPr>
          <p:cNvSpPr txBox="1"/>
          <p:nvPr/>
        </p:nvSpPr>
        <p:spPr>
          <a:xfrm>
            <a:off x="215900" y="496371"/>
            <a:ext cx="401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nodes are on the x-z plane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FADC6-F4DE-4D58-B5A2-B58653027FE7}"/>
              </a:ext>
            </a:extLst>
          </p:cNvPr>
          <p:cNvSpPr txBox="1"/>
          <p:nvPr/>
        </p:nvSpPr>
        <p:spPr>
          <a:xfrm>
            <a:off x="215900" y="1089282"/>
            <a:ext cx="99441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id = addNode(0.0, 0.0, 0.0, r);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id = addNode(5.0, 0.0, 0.0, r);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id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addNode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(5.0, 0.0, 5.0, r);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not x-y plane? then try x-z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60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45E0-FC0E-4B84-8B00-61428DCF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w03_07_AddEdge_01">
            <a:hlinkClick r:id="" action="ppaction://media"/>
            <a:extLst>
              <a:ext uri="{FF2B5EF4-FFF2-40B4-BE49-F238E27FC236}">
                <a16:creationId xmlns:a16="http://schemas.microsoft.com/office/drawing/2014/main" id="{CF0DEE5D-07A6-4231-A30C-B2A10ACBCF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FD8776-92FC-4DD3-BBB3-A5A5159FAE82}"/>
              </a:ext>
            </a:extLst>
          </p:cNvPr>
          <p:cNvSpPr txBox="1"/>
          <p:nvPr/>
        </p:nvSpPr>
        <p:spPr>
          <a:xfrm>
            <a:off x="0" y="0"/>
            <a:ext cx="691465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Add edge: get a free edge first before adding the edge</a:t>
            </a:r>
          </a:p>
        </p:txBody>
      </p:sp>
    </p:spTree>
    <p:extLst>
      <p:ext uri="{BB962C8B-B14F-4D97-AF65-F5344CB8AC3E}">
        <p14:creationId xmlns:p14="http://schemas.microsoft.com/office/powerpoint/2010/main" val="36423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45E0-FC0E-4B84-8B00-61428DCF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w03_08_ShowEdge_01">
            <a:hlinkClick r:id="" action="ppaction://media"/>
            <a:extLst>
              <a:ext uri="{FF2B5EF4-FFF2-40B4-BE49-F238E27FC236}">
                <a16:creationId xmlns:a16="http://schemas.microsoft.com/office/drawing/2014/main" id="{26D5DF96-C1CC-49C2-8C94-37787199F9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E21B95-C0A2-4B23-AC2F-7C0F3F169CFD}"/>
              </a:ext>
            </a:extLst>
          </p:cNvPr>
          <p:cNvSpPr txBox="1"/>
          <p:nvPr/>
        </p:nvSpPr>
        <p:spPr>
          <a:xfrm>
            <a:off x="0" y="0"/>
            <a:ext cx="324403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Show edge(s) – Part One</a:t>
            </a:r>
          </a:p>
        </p:txBody>
      </p:sp>
    </p:spTree>
    <p:extLst>
      <p:ext uri="{BB962C8B-B14F-4D97-AF65-F5344CB8AC3E}">
        <p14:creationId xmlns:p14="http://schemas.microsoft.com/office/powerpoint/2010/main" val="146321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45E0-FC0E-4B84-8B00-61428DCF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w03_08_ShowEdge_02">
            <a:hlinkClick r:id="" action="ppaction://media"/>
            <a:extLst>
              <a:ext uri="{FF2B5EF4-FFF2-40B4-BE49-F238E27FC236}">
                <a16:creationId xmlns:a16="http://schemas.microsoft.com/office/drawing/2014/main" id="{3A6532C3-0D6C-40B1-BB21-13EABCAFB5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C013A-7F4D-4FD4-8ADC-038BEA600126}"/>
              </a:ext>
            </a:extLst>
          </p:cNvPr>
          <p:cNvSpPr txBox="1"/>
          <p:nvPr/>
        </p:nvSpPr>
        <p:spPr>
          <a:xfrm>
            <a:off x="0" y="0"/>
            <a:ext cx="324101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Show edge(s) – Part Two</a:t>
            </a:r>
          </a:p>
        </p:txBody>
      </p:sp>
    </p:spTree>
    <p:extLst>
      <p:ext uri="{BB962C8B-B14F-4D97-AF65-F5344CB8AC3E}">
        <p14:creationId xmlns:p14="http://schemas.microsoft.com/office/powerpoint/2010/main" val="423967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45E0-FC0E-4B84-8B00-61428DCF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w03_08_ShowEdge_03">
            <a:hlinkClick r:id="" action="ppaction://media"/>
            <a:extLst>
              <a:ext uri="{FF2B5EF4-FFF2-40B4-BE49-F238E27FC236}">
                <a16:creationId xmlns:a16="http://schemas.microsoft.com/office/drawing/2014/main" id="{C03CA0A7-59B7-4053-9691-FB999C3E21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0D012F-5279-4209-A2CB-D48AA231AC0C}"/>
              </a:ext>
            </a:extLst>
          </p:cNvPr>
          <p:cNvSpPr txBox="1"/>
          <p:nvPr/>
        </p:nvSpPr>
        <p:spPr>
          <a:xfrm>
            <a:off x="0" y="0"/>
            <a:ext cx="34483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Show edge(s) – Part Three</a:t>
            </a:r>
          </a:p>
        </p:txBody>
      </p:sp>
    </p:spTree>
    <p:extLst>
      <p:ext uri="{BB962C8B-B14F-4D97-AF65-F5344CB8AC3E}">
        <p14:creationId xmlns:p14="http://schemas.microsoft.com/office/powerpoint/2010/main" val="176615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45E0-FC0E-4B84-8B00-61428DCF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FA7C4-D6DD-4B73-BFD3-04AEADC05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E487D-D693-4D43-BEEC-1E4D546EA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E0839-678A-4163-8FE2-B9DEA9267395}"/>
              </a:ext>
            </a:extLst>
          </p:cNvPr>
          <p:cNvSpPr txBox="1"/>
          <p:nvPr/>
        </p:nvSpPr>
        <p:spPr>
          <a:xfrm>
            <a:off x="6281183" y="977503"/>
            <a:ext cx="5372101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GRAPH_SYSTEM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createDefaultGraph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 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reset( 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Implement your own stuff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 = 1.0;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id0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addNode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(0.0, 0.0, 0.0, r);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id1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addNode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(5.0, 0.0, 0.0, r);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id2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addNode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(5.0, 0.0, 5.0, r); </a:t>
            </a: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addEdge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(id0, id1);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65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45E0-FC0E-4B84-8B00-61428DCF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w03_08_ShowEdge_04">
            <a:hlinkClick r:id="" action="ppaction://media"/>
            <a:extLst>
              <a:ext uri="{FF2B5EF4-FFF2-40B4-BE49-F238E27FC236}">
                <a16:creationId xmlns:a16="http://schemas.microsoft.com/office/drawing/2014/main" id="{97E26E5B-EBA9-4A21-BBCC-D75618EC03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91237" cy="691366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6B69C-258D-4270-B420-0733B1622E64}"/>
              </a:ext>
            </a:extLst>
          </p:cNvPr>
          <p:cNvSpPr txBox="1"/>
          <p:nvPr/>
        </p:nvSpPr>
        <p:spPr>
          <a:xfrm>
            <a:off x="0" y="0"/>
            <a:ext cx="329269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Show edge(s) – Part Four</a:t>
            </a:r>
          </a:p>
        </p:txBody>
      </p:sp>
    </p:spTree>
    <p:extLst>
      <p:ext uri="{BB962C8B-B14F-4D97-AF65-F5344CB8AC3E}">
        <p14:creationId xmlns:p14="http://schemas.microsoft.com/office/powerpoint/2010/main" val="207299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EDC8-8D75-4972-BCF2-644A686E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124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 for watching!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go on to finish the rest of the assignment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1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058A-2607-4B97-87E5-1E18892F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AFDA2-B910-473A-8DDD-13C609AE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graph consists of a set of nodes and a set of edges</a:t>
            </a:r>
          </a:p>
          <a:p>
            <a:pPr lvl="1"/>
            <a:r>
              <a:rPr lang="en-US" dirty="0"/>
              <a:t>An edge is attached to two nodes</a:t>
            </a:r>
          </a:p>
          <a:p>
            <a:r>
              <a:rPr lang="en-US" dirty="0"/>
              <a:t>You must have read the ppt about Graph Implementation</a:t>
            </a:r>
          </a:p>
          <a:p>
            <a:r>
              <a:rPr lang="en-US" dirty="0"/>
              <a:t>You can use arrays to represent a graph structure</a:t>
            </a:r>
          </a:p>
          <a:p>
            <a:pPr lvl="1"/>
            <a:r>
              <a:rPr lang="en-US" dirty="0"/>
              <a:t>ID, </a:t>
            </a:r>
            <a:r>
              <a:rPr lang="en-US" dirty="0" err="1"/>
              <a:t>dynamic_ID</a:t>
            </a:r>
            <a:endParaRPr lang="en-US" dirty="0"/>
          </a:p>
          <a:p>
            <a:r>
              <a:rPr lang="en-US" dirty="0"/>
              <a:t>Mouse events</a:t>
            </a:r>
          </a:p>
          <a:p>
            <a:pPr lvl="1"/>
            <a:r>
              <a:rPr lang="en-US" dirty="0"/>
              <a:t>Motion move: move the mouse while one mouse button is pressed</a:t>
            </a:r>
          </a:p>
          <a:p>
            <a:pPr lvl="1"/>
            <a:r>
              <a:rPr lang="en-US" dirty="0"/>
              <a:t>Passive move: move the mouse without pressing any mouse button</a:t>
            </a:r>
          </a:p>
          <a:p>
            <a:pPr lvl="1"/>
            <a:r>
              <a:rPr lang="en-US" dirty="0"/>
              <a:t>Single click: press a mouse button and then release it at once</a:t>
            </a:r>
          </a:p>
        </p:txBody>
      </p:sp>
    </p:spTree>
    <p:extLst>
      <p:ext uri="{BB962C8B-B14F-4D97-AF65-F5344CB8AC3E}">
        <p14:creationId xmlns:p14="http://schemas.microsoft.com/office/powerpoint/2010/main" val="221106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74BA-62B8-4D54-87D7-C3C50BD62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169FC-CA7B-439A-935A-DCA00EAE9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graph is drawn on a 2D plane</a:t>
            </a:r>
          </a:p>
          <a:p>
            <a:pPr lvl="1"/>
            <a:r>
              <a:rPr lang="en-US" dirty="0"/>
              <a:t>Which plane? x-y plane? y-z? x-z?</a:t>
            </a:r>
          </a:p>
          <a:p>
            <a:pPr lvl="1"/>
            <a:r>
              <a:rPr lang="en-US" dirty="0"/>
              <a:t>What the “depth” of the nodes?</a:t>
            </a:r>
          </a:p>
          <a:p>
            <a:r>
              <a:rPr lang="en-US" dirty="0"/>
              <a:t>How do you add one node?</a:t>
            </a:r>
          </a:p>
          <a:p>
            <a:r>
              <a:rPr lang="en-US" dirty="0"/>
              <a:t>How do you add one edge?</a:t>
            </a:r>
          </a:p>
          <a:p>
            <a:r>
              <a:rPr lang="en-US" dirty="0"/>
              <a:t>If you know how to add nodes and edges, you can proceed to implement node deletion and edge deletion.</a:t>
            </a:r>
          </a:p>
        </p:txBody>
      </p:sp>
    </p:spTree>
    <p:extLst>
      <p:ext uri="{BB962C8B-B14F-4D97-AF65-F5344CB8AC3E}">
        <p14:creationId xmlns:p14="http://schemas.microsoft.com/office/powerpoint/2010/main" val="66603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74BA-62B8-4D54-87D7-C3C50BD6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Implementation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169FC-CA7B-439A-935A-DCA00EAE9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51886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 the following items</a:t>
            </a:r>
          </a:p>
          <a:p>
            <a:pPr lvl="1"/>
            <a:r>
              <a:rPr lang="en-US" dirty="0"/>
              <a:t>Initialize data members</a:t>
            </a:r>
          </a:p>
          <a:p>
            <a:pPr lvl="1"/>
            <a:r>
              <a:rPr lang="en-US" dirty="0" err="1"/>
              <a:t>addNode</a:t>
            </a:r>
            <a:r>
              <a:rPr lang="en-US" dirty="0"/>
              <a:t>: Add a node</a:t>
            </a:r>
          </a:p>
          <a:p>
            <a:pPr lvl="2"/>
            <a:r>
              <a:rPr lang="en-US" dirty="0"/>
              <a:t>Return the number of nodes</a:t>
            </a:r>
          </a:p>
          <a:p>
            <a:pPr lvl="2"/>
            <a:r>
              <a:rPr lang="en-US" dirty="0"/>
              <a:t>Return the information of a node</a:t>
            </a:r>
          </a:p>
          <a:p>
            <a:pPr lvl="1"/>
            <a:r>
              <a:rPr lang="en-US" dirty="0" err="1"/>
              <a:t>addEdge</a:t>
            </a:r>
            <a:r>
              <a:rPr lang="en-US" dirty="0"/>
              <a:t>: Add an edge</a:t>
            </a:r>
          </a:p>
          <a:p>
            <a:pPr lvl="1"/>
            <a:r>
              <a:rPr lang="en-US" dirty="0"/>
              <a:t>Return the number of edges</a:t>
            </a:r>
          </a:p>
          <a:p>
            <a:pPr lvl="1"/>
            <a:r>
              <a:rPr lang="en-US" dirty="0"/>
              <a:t>Return the information of an edge</a:t>
            </a:r>
          </a:p>
          <a:p>
            <a:pPr lvl="1"/>
            <a:r>
              <a:rPr lang="en-US" dirty="0"/>
              <a:t>Node deletion</a:t>
            </a:r>
          </a:p>
          <a:p>
            <a:pPr lvl="1"/>
            <a:r>
              <a:rPr lang="en-US" dirty="0"/>
              <a:t>Edge deletion</a:t>
            </a:r>
          </a:p>
          <a:p>
            <a:pPr lvl="1"/>
            <a:r>
              <a:rPr lang="en-US" dirty="0"/>
              <a:t>Others, e.g., create a circular net, etc.</a:t>
            </a:r>
          </a:p>
          <a:p>
            <a:pPr lvl="1"/>
            <a:r>
              <a:rPr lang="en-US" dirty="0"/>
              <a:t>Use the mouse to select a node or unselect a node</a:t>
            </a:r>
          </a:p>
          <a:p>
            <a:pPr lvl="1"/>
            <a:r>
              <a:rPr lang="en-US" dirty="0"/>
              <a:t>Interactively add an edge by using the mouse</a:t>
            </a:r>
          </a:p>
          <a:p>
            <a:pPr lvl="1"/>
            <a:r>
              <a:rPr lang="en-US" dirty="0"/>
              <a:t>Automatic deletion process</a:t>
            </a:r>
          </a:p>
          <a:p>
            <a:pPr lvl="1"/>
            <a:r>
              <a:rPr lang="en-US" dirty="0"/>
              <a:t>and other functions (if applicable)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26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1_Introduction_01">
            <a:hlinkClick r:id="" action="ppaction://media"/>
            <a:extLst>
              <a:ext uri="{FF2B5EF4-FFF2-40B4-BE49-F238E27FC236}">
                <a16:creationId xmlns:a16="http://schemas.microsoft.com/office/drawing/2014/main" id="{DB5B6C7D-5A0A-4B63-B115-BC222B2B98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45"/>
          <a:stretch/>
        </p:blipFill>
        <p:spPr>
          <a:xfrm>
            <a:off x="0" y="0"/>
            <a:ext cx="12192276" cy="6553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9CBF7D-3D25-4506-97EF-A6283B4174A2}"/>
              </a:ext>
            </a:extLst>
          </p:cNvPr>
          <p:cNvSpPr txBox="1"/>
          <p:nvPr/>
        </p:nvSpPr>
        <p:spPr>
          <a:xfrm>
            <a:off x="0" y="0"/>
            <a:ext cx="206280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Read the .h file</a:t>
            </a:r>
          </a:p>
        </p:txBody>
      </p:sp>
    </p:spTree>
    <p:extLst>
      <p:ext uri="{BB962C8B-B14F-4D97-AF65-F5344CB8AC3E}">
        <p14:creationId xmlns:p14="http://schemas.microsoft.com/office/powerpoint/2010/main" val="5194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1_Introduction_02">
            <a:hlinkClick r:id="" action="ppaction://media"/>
            <a:extLst>
              <a:ext uri="{FF2B5EF4-FFF2-40B4-BE49-F238E27FC236}">
                <a16:creationId xmlns:a16="http://schemas.microsoft.com/office/drawing/2014/main" id="{01DBD447-96B4-40D7-BA2E-69CCE437F9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1" b="4260"/>
          <a:stretch/>
        </p:blipFill>
        <p:spPr>
          <a:xfrm>
            <a:off x="0" y="0"/>
            <a:ext cx="12192276" cy="65659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EAD1B-DFCC-4BA3-81A9-63337527A468}"/>
              </a:ext>
            </a:extLst>
          </p:cNvPr>
          <p:cNvSpPr txBox="1"/>
          <p:nvPr/>
        </p:nvSpPr>
        <p:spPr>
          <a:xfrm>
            <a:off x="0" y="0"/>
            <a:ext cx="235455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Read the .</a:t>
            </a:r>
            <a:r>
              <a:rPr lang="en-US" sz="2400" dirty="0" err="1"/>
              <a:t>cpp</a:t>
            </a:r>
            <a:r>
              <a:rPr lang="en-US" sz="240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91395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D8AE-8B3C-4288-8394-C490697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w03_02_DataMembers_01">
            <a:hlinkClick r:id="" action="ppaction://media"/>
            <a:extLst>
              <a:ext uri="{FF2B5EF4-FFF2-40B4-BE49-F238E27FC236}">
                <a16:creationId xmlns:a16="http://schemas.microsoft.com/office/drawing/2014/main" id="{06A35E0A-13E5-412F-9124-802A43D65F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814"/>
          <a:stretch/>
        </p:blipFill>
        <p:spPr>
          <a:xfrm>
            <a:off x="0" y="0"/>
            <a:ext cx="12192276" cy="6527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104A38-A7FD-4493-92F9-988808846858}"/>
              </a:ext>
            </a:extLst>
          </p:cNvPr>
          <p:cNvSpPr txBox="1"/>
          <p:nvPr/>
        </p:nvSpPr>
        <p:spPr>
          <a:xfrm>
            <a:off x="0" y="0"/>
            <a:ext cx="359694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Need to add data members</a:t>
            </a:r>
          </a:p>
        </p:txBody>
      </p:sp>
    </p:spTree>
    <p:extLst>
      <p:ext uri="{BB962C8B-B14F-4D97-AF65-F5344CB8AC3E}">
        <p14:creationId xmlns:p14="http://schemas.microsoft.com/office/powerpoint/2010/main" val="405142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B293F-0A24-4F26-94A8-FA1F3371CBEB}"/>
              </a:ext>
            </a:extLst>
          </p:cNvPr>
          <p:cNvSpPr/>
          <p:nvPr/>
        </p:nvSpPr>
        <p:spPr>
          <a:xfrm>
            <a:off x="209097" y="630341"/>
            <a:ext cx="4756150" cy="5016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GRAPH_SYSTEM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......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protected: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GRAPH_NODE 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mNodeArr_Pool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GRAPH_EDGE 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mEdgeArr_Pool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mActiveNodeArr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mCurNumOfActiveNodes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mActiveEdgeArr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mCurNumOfActiveEdges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mFreeNodeArr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mFreeEdgeArr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mCurNumOfFreeNodes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mCurNumOfFreeEdges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AA443A-8CEC-4FA1-B1AF-E8B07A6B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4389" y="-32917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GRAPH 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95A532-426D-4F11-9073-2682F04D7809}"/>
              </a:ext>
            </a:extLst>
          </p:cNvPr>
          <p:cNvSpPr/>
          <p:nvPr/>
        </p:nvSpPr>
        <p:spPr>
          <a:xfrm>
            <a:off x="6388104" y="646113"/>
            <a:ext cx="5048250" cy="45243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 GRAPH_NODE {</a:t>
            </a:r>
          </a:p>
          <a:p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</a:rPr>
              <a:t>public</a:t>
            </a: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    GRAPH_NODE( ) {</a:t>
            </a:r>
          </a:p>
          <a:p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        r = 1.0;</a:t>
            </a:r>
          </a:p>
          <a:p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        p = vector3(0.0, 0.0, 0.0);</a:t>
            </a:r>
          </a:p>
          <a:p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    }</a:t>
            </a:r>
          </a:p>
          <a:p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vector3 p;  //position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double r;   //radius 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id;     //unique ID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// in the active index array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dynamicID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vector&lt;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edgeID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solidFill>
                  <a:prstClr val="black"/>
                </a:solidFill>
                <a:highlight>
                  <a:srgbClr val="EAEAEA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en-US" sz="1800" dirty="0">
                <a:solidFill>
                  <a:prstClr val="black"/>
                </a:solidFill>
                <a:highlight>
                  <a:srgbClr val="EAEAEA"/>
                </a:highlight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FE42C-AA80-4BE3-A4AF-DB30C719116E}"/>
              </a:ext>
            </a:extLst>
          </p:cNvPr>
          <p:cNvSpPr/>
          <p:nvPr/>
        </p:nvSpPr>
        <p:spPr>
          <a:xfrm>
            <a:off x="6388104" y="5184715"/>
            <a:ext cx="5048250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 GRAPH_EDGE {</a:t>
            </a:r>
          </a:p>
          <a:p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public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 id; // unique</a:t>
            </a:r>
          </a:p>
          <a:p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</a:rPr>
              <a:t>dynamicID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 New" panose="02070309020205020404" pitchFamily="49" charset="0"/>
              </a:rPr>
              <a:t>nodeID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[2];</a:t>
            </a:r>
          </a:p>
          <a:p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2B61E-C853-4B59-81AF-FEDB520648E5}"/>
              </a:ext>
            </a:extLst>
          </p:cNvPr>
          <p:cNvSpPr txBox="1"/>
          <p:nvPr/>
        </p:nvSpPr>
        <p:spPr>
          <a:xfrm>
            <a:off x="0" y="0"/>
            <a:ext cx="104708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34996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765</Words>
  <Application>Microsoft Office PowerPoint</Application>
  <PresentationFormat>Widescreen</PresentationFormat>
  <Paragraphs>120</Paragraphs>
  <Slides>28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Courier New</vt:lpstr>
      <vt:lpstr>Office Theme</vt:lpstr>
      <vt:lpstr>Tutorial</vt:lpstr>
      <vt:lpstr>This tutorial instructs you to create the following graph in a step-by-step approach.</vt:lpstr>
      <vt:lpstr>Pre-requisite</vt:lpstr>
      <vt:lpstr>Introduction</vt:lpstr>
      <vt:lpstr>Implementation process</vt:lpstr>
      <vt:lpstr>PowerPoint Presentation</vt:lpstr>
      <vt:lpstr>PowerPoint Presentation</vt:lpstr>
      <vt:lpstr>PowerPoint Presentation</vt:lpstr>
      <vt:lpstr>GRAPH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Creation of a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watching!  Please go on to finish the rest of the assignment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sk w</dc:creator>
  <cp:lastModifiedBy>sk w</cp:lastModifiedBy>
  <cp:revision>55</cp:revision>
  <dcterms:created xsi:type="dcterms:W3CDTF">2023-05-20T07:14:37Z</dcterms:created>
  <dcterms:modified xsi:type="dcterms:W3CDTF">2023-05-21T04:09:39Z</dcterms:modified>
</cp:coreProperties>
</file>